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313" r:id="rId3"/>
    <p:sldId id="311" r:id="rId4"/>
    <p:sldId id="312" r:id="rId5"/>
    <p:sldId id="314" r:id="rId6"/>
    <p:sldId id="316" r:id="rId7"/>
    <p:sldId id="321" r:id="rId8"/>
    <p:sldId id="324" r:id="rId9"/>
    <p:sldId id="343" r:id="rId10"/>
    <p:sldId id="325" r:id="rId11"/>
    <p:sldId id="322" r:id="rId12"/>
    <p:sldId id="267" r:id="rId13"/>
    <p:sldId id="323" r:id="rId14"/>
    <p:sldId id="344" r:id="rId15"/>
    <p:sldId id="345" r:id="rId16"/>
    <p:sldId id="327" r:id="rId17"/>
    <p:sldId id="346" r:id="rId18"/>
    <p:sldId id="320" r:id="rId19"/>
    <p:sldId id="331" r:id="rId20"/>
    <p:sldId id="292" r:id="rId21"/>
    <p:sldId id="333" r:id="rId22"/>
    <p:sldId id="334" r:id="rId23"/>
    <p:sldId id="297" r:id="rId24"/>
    <p:sldId id="298" r:id="rId25"/>
    <p:sldId id="336" r:id="rId26"/>
    <p:sldId id="337" r:id="rId27"/>
    <p:sldId id="339" r:id="rId28"/>
    <p:sldId id="340" r:id="rId29"/>
    <p:sldId id="310" r:id="rId30"/>
    <p:sldId id="341" r:id="rId31"/>
    <p:sldId id="308" r:id="rId32"/>
    <p:sldId id="342" r:id="rId33"/>
    <p:sldId id="269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C2E4"/>
    <a:srgbClr val="AF41A2"/>
    <a:srgbClr val="404040"/>
    <a:srgbClr val="4BC6E6"/>
    <a:srgbClr val="FFFFFF"/>
    <a:srgbClr val="A9D354"/>
    <a:srgbClr val="F7F7F7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74" autoAdjust="0"/>
    <p:restoredTop sz="94660"/>
  </p:normalViewPr>
  <p:slideViewPr>
    <p:cSldViewPr snapToGrid="0">
      <p:cViewPr>
        <p:scale>
          <a:sx n="100" d="100"/>
          <a:sy n="100" d="100"/>
        </p:scale>
        <p:origin x="-750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90301" y="0"/>
            <a:ext cx="20576989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90302" y="0"/>
            <a:ext cx="20576989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305" y="461010"/>
            <a:ext cx="1672590" cy="81216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734845"/>
            <a:ext cx="9144000" cy="1775117"/>
          </a:xfrm>
        </p:spPr>
        <p:txBody>
          <a:bodyPr anchor="b"/>
          <a:lstStyle>
            <a:lvl1pPr algn="ctr">
              <a:defRPr sz="6000">
                <a:solidFill>
                  <a:srgbClr val="404040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</a:lstStyle>
          <a:p>
            <a:pPr algn="ctr"/>
            <a:endParaRPr lang="zh-CN" altLang="en-US" sz="7200" dirty="0">
              <a:solidFill>
                <a:schemeClr val="bg2">
                  <a:lumMod val="2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bg2">
                    <a:lumMod val="2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5" y="332417"/>
            <a:ext cx="5232400" cy="1070012"/>
          </a:xfrm>
          <a:prstGeom prst="rect">
            <a:avLst/>
          </a:prstGeom>
        </p:spPr>
      </p:pic>
      <p:grpSp>
        <p:nvGrpSpPr>
          <p:cNvPr id="11" name="组合 10"/>
          <p:cNvGrpSpPr/>
          <p:nvPr userDrawn="1"/>
        </p:nvGrpSpPr>
        <p:grpSpPr>
          <a:xfrm>
            <a:off x="4674034" y="5590907"/>
            <a:ext cx="2843927" cy="533756"/>
            <a:chOff x="5473700" y="3721585"/>
            <a:chExt cx="1689100" cy="317015"/>
          </a:xfrm>
        </p:grpSpPr>
        <p:sp>
          <p:nvSpPr>
            <p:cNvPr id="12" name="圆角矩形 11"/>
            <p:cNvSpPr/>
            <p:nvPr/>
          </p:nvSpPr>
          <p:spPr>
            <a:xfrm>
              <a:off x="5473700" y="3721585"/>
              <a:ext cx="1689100" cy="31701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0C2E4"/>
                </a:gs>
                <a:gs pos="100000">
                  <a:srgbClr val="A9D354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620759" y="3727843"/>
              <a:ext cx="1394981" cy="310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技术架构未来</a:t>
              </a:r>
              <a:endParaRPr lang="zh-CN" altLang="en-US" sz="2800" b="1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</p:grpSp>
      <p:sp>
        <p:nvSpPr>
          <p:cNvPr id="5" name="矩形 4"/>
          <p:cNvSpPr/>
          <p:nvPr userDrawn="1"/>
        </p:nvSpPr>
        <p:spPr>
          <a:xfrm>
            <a:off x="9356090" y="6177280"/>
            <a:ext cx="1673225" cy="4178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40C2E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thegiac.com</a:t>
            </a:r>
            <a:endParaRPr lang="zh-CN" altLang="en-US" sz="2000" dirty="0">
              <a:solidFill>
                <a:srgbClr val="40C2E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1671638"/>
            <a:ext cx="12192000" cy="3643313"/>
          </a:xfrm>
          <a:prstGeom prst="rect">
            <a:avLst/>
          </a:prstGeom>
          <a:solidFill>
            <a:srgbClr val="40C2E4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875740"/>
            <a:ext cx="12198350" cy="935597"/>
          </a:xfrm>
          <a:prstGeom prst="rect">
            <a:avLst/>
          </a:prstGeom>
          <a:solidFill>
            <a:srgbClr val="A9D354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6716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13580"/>
            <a:ext cx="10515600" cy="80645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50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9355834" y="6177537"/>
            <a:ext cx="19975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40C2E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thegiac.com</a:t>
            </a:r>
            <a:endParaRPr lang="zh-CN" altLang="en-US" sz="2000" dirty="0">
              <a:solidFill>
                <a:srgbClr val="40C2E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3" y="5905903"/>
            <a:ext cx="3796848" cy="776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57424" y="1403671"/>
            <a:ext cx="13702361" cy="45667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8964706" cy="3994150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3" y="5905903"/>
            <a:ext cx="3796848" cy="7764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00"/>
          <a:stretch>
            <a:fillRect/>
          </a:stretch>
        </p:blipFill>
        <p:spPr>
          <a:xfrm rot="6300000">
            <a:off x="366648" y="-1147492"/>
            <a:ext cx="2987104" cy="456679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9356090" y="6177280"/>
            <a:ext cx="1731010" cy="4178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40C2E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thegiac.com</a:t>
            </a:r>
            <a:endParaRPr lang="zh-CN" altLang="en-US" sz="2000" dirty="0">
              <a:solidFill>
                <a:srgbClr val="40C2E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 userDrawn="1"/>
        </p:nvSpPr>
        <p:spPr>
          <a:xfrm rot="10800000">
            <a:off x="1999140" y="4800601"/>
            <a:ext cx="10192860" cy="2057399"/>
          </a:xfrm>
          <a:custGeom>
            <a:avLst/>
            <a:gdLst>
              <a:gd name="connsiteX0" fmla="*/ 0 w 10192860"/>
              <a:gd name="connsiteY0" fmla="*/ 0 h 2057399"/>
              <a:gd name="connsiteX1" fmla="*/ 10192860 w 10192860"/>
              <a:gd name="connsiteY1" fmla="*/ 0 h 2057399"/>
              <a:gd name="connsiteX2" fmla="*/ 0 w 10192860"/>
              <a:gd name="connsiteY2" fmla="*/ 2057399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92860" h="2057399">
                <a:moveTo>
                  <a:pt x="0" y="0"/>
                </a:moveTo>
                <a:lnTo>
                  <a:pt x="10192860" y="0"/>
                </a:lnTo>
                <a:lnTo>
                  <a:pt x="0" y="2057399"/>
                </a:lnTo>
                <a:close/>
              </a:path>
            </a:pathLst>
          </a:custGeom>
          <a:solidFill>
            <a:srgbClr val="A9D354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0"/>
            <a:ext cx="10192860" cy="2057399"/>
          </a:xfrm>
          <a:custGeom>
            <a:avLst/>
            <a:gdLst>
              <a:gd name="connsiteX0" fmla="*/ 0 w 10192860"/>
              <a:gd name="connsiteY0" fmla="*/ 0 h 2057399"/>
              <a:gd name="connsiteX1" fmla="*/ 10192860 w 10192860"/>
              <a:gd name="connsiteY1" fmla="*/ 0 h 2057399"/>
              <a:gd name="connsiteX2" fmla="*/ 0 w 10192860"/>
              <a:gd name="connsiteY2" fmla="*/ 2057399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92860" h="2057399">
                <a:moveTo>
                  <a:pt x="0" y="0"/>
                </a:moveTo>
                <a:lnTo>
                  <a:pt x="10192860" y="0"/>
                </a:lnTo>
                <a:lnTo>
                  <a:pt x="0" y="2057399"/>
                </a:lnTo>
                <a:close/>
              </a:path>
            </a:pathLst>
          </a:custGeom>
          <a:solidFill>
            <a:srgbClr val="40C2E4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7069" y="402206"/>
            <a:ext cx="8318721" cy="92364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37129" y="1728056"/>
            <a:ext cx="9157447" cy="385247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9" y="5775512"/>
            <a:ext cx="3796848" cy="77644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9355834" y="6177537"/>
            <a:ext cx="19975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40C2E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thegiac.com</a:t>
            </a:r>
            <a:endParaRPr lang="zh-CN" altLang="en-US" sz="2000" dirty="0">
              <a:solidFill>
                <a:srgbClr val="40C2E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3" y="5905903"/>
            <a:ext cx="3796848" cy="776445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9355834" y="6177537"/>
            <a:ext cx="19975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40C2E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thegiac.com</a:t>
            </a:r>
            <a:endParaRPr lang="zh-CN" altLang="en-US" sz="2000" dirty="0">
              <a:solidFill>
                <a:srgbClr val="40C2E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4"/>
          <a:stretch>
            <a:fillRect/>
          </a:stretch>
        </p:blipFill>
        <p:spPr>
          <a:xfrm>
            <a:off x="3193415" y="-642620"/>
            <a:ext cx="5032375" cy="6858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192" r="-11892" b="-66796"/>
          <a:stretch>
            <a:fillRect/>
          </a:stretch>
        </p:blipFill>
        <p:spPr>
          <a:xfrm>
            <a:off x="1526248" y="3381612"/>
            <a:ext cx="2661667" cy="2001801"/>
          </a:xfrm>
          <a:custGeom>
            <a:avLst/>
            <a:gdLst>
              <a:gd name="connsiteX0" fmla="*/ 0 w 2026366"/>
              <a:gd name="connsiteY0" fmla="*/ 226994 h 1524000"/>
              <a:gd name="connsiteX1" fmla="*/ 707472 w 2026366"/>
              <a:gd name="connsiteY1" fmla="*/ 226994 h 1524000"/>
              <a:gd name="connsiteX2" fmla="*/ 707472 w 2026366"/>
              <a:gd name="connsiteY2" fmla="*/ 685994 h 1524000"/>
              <a:gd name="connsiteX3" fmla="*/ 671365 w 2026366"/>
              <a:gd name="connsiteY3" fmla="*/ 685994 h 1524000"/>
              <a:gd name="connsiteX4" fmla="*/ 671365 w 2026366"/>
              <a:gd name="connsiteY4" fmla="*/ 805490 h 1524000"/>
              <a:gd name="connsiteX5" fmla="*/ 707472 w 2026366"/>
              <a:gd name="connsiteY5" fmla="*/ 805490 h 1524000"/>
              <a:gd name="connsiteX6" fmla="*/ 707472 w 2026366"/>
              <a:gd name="connsiteY6" fmla="*/ 1004596 h 1524000"/>
              <a:gd name="connsiteX7" fmla="*/ 0 w 2026366"/>
              <a:gd name="connsiteY7" fmla="*/ 1004596 h 1524000"/>
              <a:gd name="connsiteX8" fmla="*/ 707472 w 2026366"/>
              <a:gd name="connsiteY8" fmla="*/ 0 h 1524000"/>
              <a:gd name="connsiteX9" fmla="*/ 2026366 w 2026366"/>
              <a:gd name="connsiteY9" fmla="*/ 0 h 1524000"/>
              <a:gd name="connsiteX10" fmla="*/ 2026366 w 2026366"/>
              <a:gd name="connsiteY10" fmla="*/ 1524000 h 1524000"/>
              <a:gd name="connsiteX11" fmla="*/ 707472 w 2026366"/>
              <a:gd name="connsiteY11" fmla="*/ 1524000 h 1524000"/>
              <a:gd name="connsiteX12" fmla="*/ 707472 w 2026366"/>
              <a:gd name="connsiteY12" fmla="*/ 1004596 h 1524000"/>
              <a:gd name="connsiteX13" fmla="*/ 1810995 w 2026366"/>
              <a:gd name="connsiteY13" fmla="*/ 1004596 h 1524000"/>
              <a:gd name="connsiteX14" fmla="*/ 1810995 w 2026366"/>
              <a:gd name="connsiteY14" fmla="*/ 226994 h 1524000"/>
              <a:gd name="connsiteX15" fmla="*/ 707472 w 2026366"/>
              <a:gd name="connsiteY15" fmla="*/ 226994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26366" h="1524000">
                <a:moveTo>
                  <a:pt x="0" y="226994"/>
                </a:moveTo>
                <a:lnTo>
                  <a:pt x="707472" y="226994"/>
                </a:lnTo>
                <a:lnTo>
                  <a:pt x="707472" y="685994"/>
                </a:lnTo>
                <a:lnTo>
                  <a:pt x="671365" y="685994"/>
                </a:lnTo>
                <a:lnTo>
                  <a:pt x="671365" y="805490"/>
                </a:lnTo>
                <a:lnTo>
                  <a:pt x="707472" y="805490"/>
                </a:lnTo>
                <a:lnTo>
                  <a:pt x="707472" y="1004596"/>
                </a:lnTo>
                <a:lnTo>
                  <a:pt x="0" y="1004596"/>
                </a:lnTo>
                <a:close/>
                <a:moveTo>
                  <a:pt x="707472" y="0"/>
                </a:moveTo>
                <a:lnTo>
                  <a:pt x="2026366" y="0"/>
                </a:lnTo>
                <a:lnTo>
                  <a:pt x="2026366" y="1524000"/>
                </a:lnTo>
                <a:lnTo>
                  <a:pt x="707472" y="1524000"/>
                </a:lnTo>
                <a:lnTo>
                  <a:pt x="707472" y="1004596"/>
                </a:lnTo>
                <a:lnTo>
                  <a:pt x="1810995" y="1004596"/>
                </a:lnTo>
                <a:lnTo>
                  <a:pt x="1810995" y="226994"/>
                </a:lnTo>
                <a:lnTo>
                  <a:pt x="707472" y="226994"/>
                </a:lnTo>
                <a:close/>
              </a:path>
            </a:pathLst>
          </a:custGeom>
        </p:spPr>
      </p:pic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53" y="4733378"/>
            <a:ext cx="829738" cy="829738"/>
          </a:xfrm>
          <a:prstGeom prst="rect">
            <a:avLst/>
          </a:prstGeom>
        </p:spPr>
      </p:pic>
      <p:grpSp>
        <p:nvGrpSpPr>
          <p:cNvPr id="23" name="组合 22"/>
          <p:cNvGrpSpPr/>
          <p:nvPr userDrawn="1"/>
        </p:nvGrpSpPr>
        <p:grpSpPr>
          <a:xfrm>
            <a:off x="1010285" y="854075"/>
            <a:ext cx="3694430" cy="1205865"/>
            <a:chOff x="6083" y="1744"/>
            <a:chExt cx="5818" cy="1899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" y="1744"/>
              <a:ext cx="5818" cy="1190"/>
            </a:xfrm>
            <a:prstGeom prst="rect">
              <a:avLst/>
            </a:prstGeom>
          </p:spPr>
        </p:pic>
        <p:grpSp>
          <p:nvGrpSpPr>
            <p:cNvPr id="34" name="组合 33"/>
            <p:cNvGrpSpPr/>
            <p:nvPr userDrawn="1"/>
          </p:nvGrpSpPr>
          <p:grpSpPr>
            <a:xfrm>
              <a:off x="7496" y="3057"/>
              <a:ext cx="2992" cy="587"/>
              <a:chOff x="5473700" y="3721585"/>
              <a:chExt cx="1689100" cy="331170"/>
            </a:xfrm>
          </p:grpSpPr>
          <p:sp>
            <p:nvSpPr>
              <p:cNvPr id="35" name="圆角矩形 34"/>
              <p:cNvSpPr/>
              <p:nvPr/>
            </p:nvSpPr>
            <p:spPr>
              <a:xfrm>
                <a:off x="5473700" y="3721585"/>
                <a:ext cx="1689100" cy="31701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40C2E4"/>
                  </a:gs>
                  <a:gs pos="100000">
                    <a:srgbClr val="A9D354"/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5620759" y="3727843"/>
                <a:ext cx="1394981" cy="324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方正兰亭中黑_GBK" panose="02000000000000000000" pitchFamily="2" charset="-122"/>
                    <a:ea typeface="方正兰亭中黑_GBK" panose="02000000000000000000" pitchFamily="2" charset="-122"/>
                  </a:rPr>
                  <a:t>技术架构未来</a:t>
                </a:r>
              </a:p>
            </p:txBody>
          </p:sp>
        </p:grpSp>
      </p:grp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2524760" y="4017645"/>
            <a:ext cx="4131945" cy="470535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单击此处编辑微博名称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3" hasCustomPrompt="1"/>
          </p:nvPr>
        </p:nvSpPr>
        <p:spPr>
          <a:xfrm>
            <a:off x="2492375" y="4912360"/>
            <a:ext cx="4131945" cy="470535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单击此处编辑微信名称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idx="14" hasCustomPrompt="1"/>
          </p:nvPr>
        </p:nvSpPr>
        <p:spPr>
          <a:xfrm>
            <a:off x="7070725" y="4017645"/>
            <a:ext cx="1800000" cy="1800000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单击此处添加二维码</a:t>
            </a:r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idx="15" hasCustomPrompt="1"/>
          </p:nvPr>
        </p:nvSpPr>
        <p:spPr>
          <a:xfrm>
            <a:off x="9434830" y="4017645"/>
            <a:ext cx="1800000" cy="1800000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单击此处添加二维码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455" y="1050925"/>
            <a:ext cx="1672590" cy="81216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文本框 21"/>
          <p:cNvSpPr txBox="1"/>
          <p:nvPr userDrawn="1"/>
        </p:nvSpPr>
        <p:spPr>
          <a:xfrm>
            <a:off x="4364038" y="2723515"/>
            <a:ext cx="3463925" cy="657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rgbClr val="404040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Thank you</a:t>
            </a:r>
            <a:r>
              <a:rPr lang="zh-CN" altLang="en-US" sz="3600">
                <a:solidFill>
                  <a:srgbClr val="404040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25000"/>
            </a:schemeClr>
          </a:solidFill>
          <a:latin typeface="方正正大黑简体" panose="02000000000000000000" pitchFamily="2" charset="-122"/>
          <a:ea typeface="方正正大黑简体" panose="020000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>
                <a:latin typeface="+mn-ea"/>
                <a:ea typeface="+mn-ea"/>
              </a:rPr>
              <a:t>高可用实时语音系统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04950" y="3859213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学霸君 袁荣喜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190625" y="62229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防火墙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124074" y="1514472"/>
            <a:ext cx="6257925" cy="3762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UDP</a:t>
            </a:r>
            <a:r>
              <a:rPr lang="zh-CN" altLang="en-US" sz="2400" dirty="0" smtClean="0"/>
              <a:t>防火墙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400" dirty="0" smtClean="0"/>
              <a:t>特定端口禁止</a:t>
            </a:r>
            <a:r>
              <a:rPr lang="zh-CN" altLang="en-US" sz="1400" dirty="0"/>
              <a:t>，</a:t>
            </a:r>
            <a:r>
              <a:rPr lang="zh-CN" altLang="en-US" sz="1400" dirty="0" smtClean="0"/>
              <a:t>多端口尝试</a:t>
            </a:r>
            <a:endParaRPr lang="en-US" altLang="zh-CN" sz="1400" dirty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CN" sz="1400" dirty="0" smtClean="0"/>
              <a:t>UDP</a:t>
            </a:r>
            <a:r>
              <a:rPr lang="zh-CN" altLang="en-US" sz="1400" dirty="0" smtClean="0"/>
              <a:t>禁止</a:t>
            </a:r>
            <a:r>
              <a:rPr lang="zh-CN" altLang="en-US" sz="1400" dirty="0"/>
              <a:t>，</a:t>
            </a:r>
            <a:r>
              <a:rPr lang="zh-CN" altLang="en-US" sz="1400" dirty="0" smtClean="0"/>
              <a:t>用</a:t>
            </a:r>
            <a:r>
              <a:rPr lang="en-US" altLang="zh-CN" sz="1400" dirty="0" smtClean="0"/>
              <a:t>TCP</a:t>
            </a:r>
            <a:r>
              <a:rPr lang="zh-CN" altLang="en-US" sz="1400" dirty="0" smtClean="0"/>
              <a:t>方式通信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CN" sz="1400" dirty="0" smtClean="0"/>
              <a:t>NAT</a:t>
            </a:r>
            <a:r>
              <a:rPr lang="zh-CN" altLang="en-US" sz="1400" dirty="0" smtClean="0"/>
              <a:t>问题，</a:t>
            </a:r>
            <a:r>
              <a:rPr lang="en-US" altLang="zh-CN" sz="1400" dirty="0" smtClean="0"/>
              <a:t>STUN</a:t>
            </a:r>
            <a:r>
              <a:rPr lang="zh-CN" altLang="en-US" sz="1400" dirty="0" smtClean="0"/>
              <a:t>和</a:t>
            </a:r>
            <a:r>
              <a:rPr lang="en-US" altLang="zh-CN" sz="1400" dirty="0" smtClean="0"/>
              <a:t>TURN</a:t>
            </a:r>
            <a:r>
              <a:rPr lang="zh-CN" altLang="en-US" sz="1400" dirty="0" smtClean="0"/>
              <a:t>穿越</a:t>
            </a:r>
            <a:endParaRPr lang="en-US" altLang="zh-CN" sz="1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TCP</a:t>
            </a:r>
            <a:r>
              <a:rPr lang="zh-CN" altLang="en-US" sz="2400" dirty="0" smtClean="0"/>
              <a:t>防火墙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CN" sz="1400" dirty="0" smtClean="0"/>
              <a:t>http/80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CN" sz="1400" dirty="0" smtClean="0"/>
              <a:t>https/443</a:t>
            </a:r>
          </a:p>
        </p:txBody>
      </p:sp>
    </p:spTree>
    <p:extLst>
      <p:ext uri="{BB962C8B-B14F-4D97-AF65-F5344CB8AC3E}">
        <p14:creationId xmlns:p14="http://schemas.microsoft.com/office/powerpoint/2010/main" val="195046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019174" y="501644"/>
            <a:ext cx="907732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骨干网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876423" y="1558839"/>
            <a:ext cx="8734425" cy="35084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/>
              <a:t>网络案例：前几年在福州同一个房间里的两个宽带（电信网通）网络相互之间</a:t>
            </a:r>
            <a:r>
              <a:rPr lang="en-US" altLang="zh-CN" sz="1400" dirty="0" smtClean="0"/>
              <a:t>ping</a:t>
            </a:r>
            <a:r>
              <a:rPr lang="zh-CN" altLang="en-US" sz="1400" dirty="0" smtClean="0"/>
              <a:t>，最大延迟：</a:t>
            </a:r>
            <a:r>
              <a:rPr lang="en-US" altLang="zh-CN" sz="1400" b="1" dirty="0">
                <a:solidFill>
                  <a:srgbClr val="FF0000"/>
                </a:solidFill>
              </a:rPr>
              <a:t>1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95ms</a:t>
            </a:r>
            <a:r>
              <a:rPr lang="zh-CN" altLang="en-US" sz="1400" dirty="0" smtClean="0"/>
              <a:t>，最大丢包：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5%</a:t>
            </a:r>
            <a:r>
              <a:rPr lang="zh-CN" altLang="en-US" sz="1400" dirty="0" smtClean="0"/>
              <a:t>，最大抖动 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71ms</a:t>
            </a:r>
            <a:r>
              <a:rPr lang="zh-CN" altLang="en-US" sz="1400" dirty="0" smtClean="0"/>
              <a:t>，这是什么原因？</a:t>
            </a:r>
            <a:endParaRPr lang="en-US" altLang="zh-CN" sz="1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CN" sz="1400" dirty="0" smtClean="0"/>
              <a:t>trace route</a:t>
            </a:r>
            <a:r>
              <a:rPr lang="zh-CN" altLang="en-US" sz="1400" dirty="0" smtClean="0"/>
              <a:t>路由路径</a:t>
            </a:r>
            <a:endParaRPr lang="en-US" altLang="zh-CN" sz="14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>
                <a:solidFill>
                  <a:srgbClr val="7030A0"/>
                </a:solidFill>
              </a:rPr>
              <a:t>福州</a:t>
            </a:r>
            <a:r>
              <a:rPr lang="en-US" altLang="zh-CN" sz="1400" dirty="0" smtClean="0">
                <a:solidFill>
                  <a:srgbClr val="7030A0"/>
                </a:solidFill>
              </a:rPr>
              <a:t>-&gt;</a:t>
            </a:r>
            <a:r>
              <a:rPr lang="zh-CN" altLang="en-US" sz="1400" dirty="0" smtClean="0">
                <a:solidFill>
                  <a:srgbClr val="7030A0"/>
                </a:solidFill>
              </a:rPr>
              <a:t>厦门</a:t>
            </a:r>
            <a:r>
              <a:rPr lang="en-US" altLang="zh-CN" sz="1400" dirty="0" smtClean="0">
                <a:solidFill>
                  <a:srgbClr val="7030A0"/>
                </a:solidFill>
              </a:rPr>
              <a:t>-&gt;</a:t>
            </a:r>
            <a:r>
              <a:rPr lang="zh-CN" altLang="en-US" sz="1400" dirty="0" smtClean="0">
                <a:solidFill>
                  <a:srgbClr val="7030A0"/>
                </a:solidFill>
              </a:rPr>
              <a:t>广州</a:t>
            </a:r>
            <a:r>
              <a:rPr lang="en-US" altLang="zh-CN" sz="1400" dirty="0" smtClean="0">
                <a:solidFill>
                  <a:srgbClr val="FF0000"/>
                </a:solidFill>
              </a:rPr>
              <a:t>-&gt;</a:t>
            </a:r>
            <a:r>
              <a:rPr lang="zh-CN" altLang="en-US" sz="1400" dirty="0" smtClean="0">
                <a:solidFill>
                  <a:srgbClr val="FF0000"/>
                </a:solidFill>
              </a:rPr>
              <a:t>北京</a:t>
            </a:r>
            <a:r>
              <a:rPr lang="en-US" altLang="zh-CN" sz="1400" dirty="0" smtClean="0">
                <a:solidFill>
                  <a:srgbClr val="FF0000"/>
                </a:solidFill>
              </a:rPr>
              <a:t>-&gt;</a:t>
            </a:r>
            <a:r>
              <a:rPr lang="zh-CN" altLang="en-US" sz="1400" dirty="0" smtClean="0">
                <a:solidFill>
                  <a:srgbClr val="00B050"/>
                </a:solidFill>
              </a:rPr>
              <a:t>上海</a:t>
            </a:r>
            <a:r>
              <a:rPr lang="en-US" altLang="zh-CN" sz="1400" dirty="0" smtClean="0">
                <a:solidFill>
                  <a:srgbClr val="00B050"/>
                </a:solidFill>
              </a:rPr>
              <a:t>-&gt;</a:t>
            </a:r>
            <a:r>
              <a:rPr lang="zh-CN" altLang="en-US" sz="1400" dirty="0" smtClean="0">
                <a:solidFill>
                  <a:srgbClr val="00B050"/>
                </a:solidFill>
              </a:rPr>
              <a:t>福州，</a:t>
            </a:r>
            <a:r>
              <a:rPr lang="zh-CN" altLang="en-US" sz="1400" dirty="0" smtClean="0">
                <a:solidFill>
                  <a:schemeClr val="tx1"/>
                </a:solidFill>
              </a:rPr>
              <a:t>来回</a:t>
            </a:r>
            <a:r>
              <a:rPr lang="en-US" altLang="zh-CN" sz="1400" dirty="0" smtClean="0">
                <a:solidFill>
                  <a:schemeClr val="tx1"/>
                </a:solidFill>
              </a:rPr>
              <a:t>5000</a:t>
            </a:r>
            <a:r>
              <a:rPr lang="zh-CN" altLang="en-US" sz="1400" dirty="0" smtClean="0">
                <a:solidFill>
                  <a:schemeClr val="tx1"/>
                </a:solidFill>
              </a:rPr>
              <a:t>多公里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400" dirty="0"/>
              <a:t>光在不损耗的</a:t>
            </a:r>
            <a:r>
              <a:rPr lang="zh-CN" altLang="en-US" sz="1400" dirty="0" smtClean="0"/>
              <a:t>情况</a:t>
            </a:r>
            <a:r>
              <a:rPr lang="zh-CN" altLang="en-US" sz="1400" dirty="0"/>
              <a:t>，</a:t>
            </a:r>
            <a:r>
              <a:rPr lang="zh-CN" altLang="en-US" sz="1400" dirty="0" smtClean="0"/>
              <a:t>每</a:t>
            </a:r>
            <a:r>
              <a:rPr lang="en-US" altLang="zh-CN" sz="1400" dirty="0" smtClean="0"/>
              <a:t>100</a:t>
            </a:r>
            <a:r>
              <a:rPr lang="zh-CN" altLang="en-US" sz="1400" dirty="0" smtClean="0"/>
              <a:t>公里传输时间需要</a:t>
            </a:r>
            <a:r>
              <a:rPr lang="en-US" altLang="zh-CN" sz="1400" dirty="0" smtClean="0"/>
              <a:t>1ms</a:t>
            </a:r>
            <a:r>
              <a:rPr lang="zh-CN" altLang="en-US" sz="1400" dirty="0" smtClean="0"/>
              <a:t>，距离是很大的问题</a:t>
            </a:r>
            <a:endParaRPr lang="en-US" altLang="zh-CN" sz="1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400" dirty="0" smtClean="0"/>
              <a:t>路由拥塞</a:t>
            </a:r>
            <a:endParaRPr lang="en-US" altLang="zh-CN" sz="14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/>
              <a:t>经过多个核心交换路由路径，拥塞造成延迟、丢包、抖动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75086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606425"/>
            <a:ext cx="8315325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5" y="819240"/>
            <a:ext cx="7239000" cy="48741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009650" y="55562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骨干网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2613151"/>
              </p:ext>
            </p:extLst>
          </p:nvPr>
        </p:nvGraphicFramePr>
        <p:xfrm>
          <a:off x="1962150" y="1571625"/>
          <a:ext cx="7191375" cy="16233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35397"/>
                <a:gridCol w="1308487"/>
                <a:gridCol w="1264871"/>
                <a:gridCol w="1263420"/>
                <a:gridCol w="1219200"/>
              </a:tblGrid>
              <a:tr h="29845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通信类型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延迟（毫秒）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丢包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抖动（毫秒）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乱序程度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</a:tr>
              <a:tr h="3222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同省同城同一运营商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 ~ 20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 ~ 3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61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跨省同一运营商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 ~ 80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 ~ 10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少许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420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不同运营商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 ~ </a:t>
                      </a:r>
                      <a:r>
                        <a:rPr lang="en-US" altLang="zh-CN" sz="1200" u="none" strike="noStrike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 ~ </a:t>
                      </a:r>
                      <a:r>
                        <a:rPr lang="en-US" altLang="zh-CN" sz="1200" u="none" strike="noStrike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 ~ 200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常见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22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海外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~ 600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 ~ 20% 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 ~ 300</a:t>
                      </a:r>
                      <a:endParaRPr lang="en-US" altLang="zh-CN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很多</a:t>
                      </a:r>
                      <a:endParaRPr lang="zh-CN" altLang="en-US" sz="12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828800" y="348615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实时语音适合在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同城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一运营商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级别之间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通信，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BGP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优化通信质量的关键手段是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缩短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距离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通信路径在通话过程需要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动态调优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821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190625" y="62229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骨干网区域分隔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543174" y="1523998"/>
            <a:ext cx="6257925" cy="3019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问题</a:t>
            </a:r>
            <a:endParaRPr lang="en-US" altLang="zh-CN" sz="2000" dirty="0" smtClean="0"/>
          </a:p>
          <a:p>
            <a:pPr marL="457200" lvl="1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zh-CN" altLang="en-US" sz="1600" dirty="0" smtClean="0"/>
              <a:t>某个地区连中心机房不通</a:t>
            </a:r>
            <a:endParaRPr lang="en-US" altLang="zh-CN" sz="16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解决方法</a:t>
            </a:r>
            <a:endParaRPr lang="en-US" altLang="zh-CN" sz="2000" dirty="0" smtClean="0"/>
          </a:p>
          <a:p>
            <a:pPr marL="457200" lvl="1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zh-CN" altLang="en-US" sz="1600" dirty="0" smtClean="0"/>
              <a:t>采用多机房多点尝连接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4577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111028" y="352987"/>
            <a:ext cx="8318721" cy="9236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GIPS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引擎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676525" y="1273453"/>
            <a:ext cx="7886700" cy="36128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dirty="0" smtClean="0"/>
              <a:t>Jitterbuffer</a:t>
            </a:r>
            <a:r>
              <a:rPr lang="zh-CN" altLang="en-US" sz="2000" dirty="0" smtClean="0"/>
              <a:t>优化</a:t>
            </a:r>
            <a:endParaRPr lang="en-US" altLang="zh-CN" sz="20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dirty="0" smtClean="0"/>
              <a:t>CNG</a:t>
            </a:r>
            <a:r>
              <a:rPr lang="zh-CN" altLang="en-US" sz="2000" dirty="0" smtClean="0"/>
              <a:t>白噪声优化</a:t>
            </a:r>
            <a:endParaRPr lang="en-US" altLang="zh-CN" sz="20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噪音拟制优化</a:t>
            </a:r>
            <a:endParaRPr lang="en-US" altLang="zh-CN" sz="20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人声增强优化</a:t>
            </a:r>
            <a:endParaRPr lang="en-US" altLang="zh-CN" sz="2000" dirty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回声消除优化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88098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990600" y="4889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选用合适的编码器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25" y="1313656"/>
            <a:ext cx="5387820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2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939578" y="420224"/>
            <a:ext cx="8318721" cy="9236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终端设配问题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543050" y="991442"/>
            <a:ext cx="5210175" cy="42377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000" dirty="0" smtClean="0"/>
              <a:t>CPU</a:t>
            </a:r>
            <a:r>
              <a:rPr lang="zh-CN" altLang="en-US" sz="2000" dirty="0" smtClean="0"/>
              <a:t>运算不足问题</a:t>
            </a:r>
            <a:endParaRPr lang="en-US" altLang="zh-CN" sz="2000" dirty="0" smtClean="0"/>
          </a:p>
          <a:p>
            <a:pPr lvl="1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600" dirty="0"/>
              <a:t>选用低</a:t>
            </a:r>
            <a:r>
              <a:rPr lang="zh-CN" altLang="en-US" sz="1600" dirty="0" smtClean="0"/>
              <a:t>运算的</a:t>
            </a:r>
            <a:r>
              <a:rPr lang="zh-CN" altLang="en-US" sz="1600" dirty="0"/>
              <a:t>编码器，例如</a:t>
            </a:r>
            <a:r>
              <a:rPr lang="en-US" altLang="zh-CN" sz="1600" dirty="0" err="1"/>
              <a:t>iLBC</a:t>
            </a:r>
            <a:r>
              <a:rPr lang="zh-CN" altLang="en-US" sz="1600" dirty="0"/>
              <a:t>、</a:t>
            </a:r>
            <a:r>
              <a:rPr lang="en-US" altLang="zh-CN" sz="1600" dirty="0"/>
              <a:t>G.729</a:t>
            </a:r>
          </a:p>
          <a:p>
            <a:pPr lvl="1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600" dirty="0"/>
              <a:t>禁止</a:t>
            </a:r>
            <a:r>
              <a:rPr lang="zh-CN" altLang="en-US" sz="1600" dirty="0" smtClean="0"/>
              <a:t>声音数据的</a:t>
            </a:r>
            <a:r>
              <a:rPr lang="en-US" altLang="zh-CN" sz="1600" dirty="0" smtClean="0"/>
              <a:t>resample</a:t>
            </a:r>
            <a:r>
              <a:rPr lang="zh-CN" altLang="en-US" sz="1600" dirty="0"/>
              <a:t>操作</a:t>
            </a:r>
            <a:endParaRPr lang="en-US" altLang="zh-CN" sz="1600" dirty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设备自带硬件回声消除造成消音</a:t>
            </a:r>
            <a:endParaRPr lang="en-US" altLang="zh-CN" sz="20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不开启回声消除或者开启低等级回声消除</a:t>
            </a:r>
            <a:endParaRPr lang="en-US" altLang="zh-CN" sz="16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设备兼容问题</a:t>
            </a:r>
            <a:endParaRPr lang="en-US" altLang="zh-CN" sz="20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400" dirty="0" smtClean="0"/>
              <a:t>不同的设备采用不通的参数进行设备采集</a:t>
            </a: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99" y="1657350"/>
            <a:ext cx="38195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6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47725" y="52228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听觉需求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00225"/>
            <a:ext cx="4286250" cy="2968371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1866899" y="1781174"/>
            <a:ext cx="3962401" cy="28225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chemeClr val="accent1"/>
              </a:buClr>
              <a:buNone/>
            </a:pPr>
            <a:r>
              <a:rPr lang="zh-CN" altLang="en-US" sz="1800" dirty="0"/>
              <a:t>持续稳定听得</a:t>
            </a:r>
            <a:r>
              <a:rPr lang="zh-CN" altLang="en-US" sz="1800" dirty="0" smtClean="0"/>
              <a:t>清</a:t>
            </a:r>
            <a:endParaRPr lang="en-US" altLang="zh-CN" sz="1800" dirty="0" smtClean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延迟 </a:t>
            </a:r>
            <a:r>
              <a:rPr lang="en-US" altLang="zh-CN" sz="1400" dirty="0" smtClean="0"/>
              <a:t>&lt;300ms,</a:t>
            </a:r>
            <a:r>
              <a:rPr lang="zh-CN" altLang="en-US" sz="1400" dirty="0" smtClean="0"/>
              <a:t>最大容忍</a:t>
            </a:r>
            <a:r>
              <a:rPr lang="en-US" altLang="zh-CN" sz="1400" dirty="0" smtClean="0"/>
              <a:t>800ms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连续性，信息丢失率 </a:t>
            </a:r>
            <a:r>
              <a:rPr lang="en-US" altLang="zh-CN" sz="1400" dirty="0" smtClean="0"/>
              <a:t>&lt; 3%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zh-CN" sz="1400" dirty="0" smtClean="0"/>
              <a:t>MOS9</a:t>
            </a:r>
            <a:r>
              <a:rPr lang="zh-CN" altLang="en-US" sz="1400" dirty="0" smtClean="0"/>
              <a:t>值 </a:t>
            </a:r>
            <a:r>
              <a:rPr lang="en-US" altLang="zh-CN" sz="1400" dirty="0" smtClean="0"/>
              <a:t>&gt;= 5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sz="1400" dirty="0" smtClean="0"/>
              <a:t>无噪声回声啸叫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421217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914400" y="488947"/>
            <a:ext cx="7924800" cy="6627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需要什么样的方案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1151728"/>
            <a:ext cx="3657599" cy="3963198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1628775" y="1476375"/>
            <a:ext cx="5440456" cy="4200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可用性，稳定性</a:t>
            </a:r>
            <a:endParaRPr lang="en-US" altLang="zh-CN" sz="20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海纳百川</a:t>
            </a:r>
            <a:endParaRPr lang="en-US" altLang="zh-CN" sz="20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能兼容大多数终端的硬件环境、网络环境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兼容各个运营商网络</a:t>
            </a:r>
            <a:endParaRPr lang="en-US" altLang="zh-CN" sz="1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动态智能路由</a:t>
            </a:r>
            <a:endParaRPr lang="en-US" altLang="zh-CN" sz="20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基于自身数据的自循环体系</a:t>
            </a:r>
            <a:endParaRPr lang="en-US" altLang="zh-CN" sz="20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快速追踪分析</a:t>
            </a:r>
            <a:endParaRPr lang="en-US" altLang="zh-CN" sz="2000" dirty="0" smtClean="0"/>
          </a:p>
          <a:p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2671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80496" y="379301"/>
            <a:ext cx="928798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038351" y="1383876"/>
            <a:ext cx="6448424" cy="40767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chemeClr val="tx1"/>
                </a:solidFill>
              </a:rPr>
              <a:t>业务场景和困境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chemeClr val="tx1"/>
                </a:solidFill>
              </a:rPr>
              <a:t>问题分析和技术特点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chemeClr val="tx1"/>
                </a:solidFill>
              </a:rPr>
              <a:t>解决方案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645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9" y="1219200"/>
            <a:ext cx="5715001" cy="4789546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876493" y="550400"/>
            <a:ext cx="10515600" cy="6627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解决方案：我们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37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51344" y="375787"/>
            <a:ext cx="8318721" cy="9236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054" y="1394090"/>
            <a:ext cx="5193224" cy="3182636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1924050" y="1002383"/>
            <a:ext cx="4527176" cy="50673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1800" dirty="0" smtClean="0"/>
              <a:t>GIPS</a:t>
            </a:r>
            <a:r>
              <a:rPr lang="zh-CN" altLang="en-US" sz="1800" dirty="0" smtClean="0"/>
              <a:t>引擎</a:t>
            </a:r>
            <a:endParaRPr lang="en-US" altLang="zh-CN" sz="1800" dirty="0" smtClean="0"/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r>
              <a:rPr lang="en-US" altLang="zh-CN" sz="1400" dirty="0" smtClean="0"/>
              <a:t>Codec</a:t>
            </a:r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r>
              <a:rPr lang="en-US" altLang="zh-CN" sz="1400" dirty="0" smtClean="0"/>
              <a:t>Jitterbuffer</a:t>
            </a:r>
          </a:p>
          <a:p>
            <a:pPr lvl="1">
              <a:lnSpc>
                <a:spcPct val="110000"/>
              </a:lnSpc>
              <a:buClr>
                <a:schemeClr val="accent1"/>
              </a:buClr>
            </a:pPr>
            <a:r>
              <a:rPr lang="en-US" altLang="zh-CN" sz="1400" dirty="0" smtClean="0"/>
              <a:t>Audio process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网络通信</a:t>
            </a:r>
            <a:endParaRPr lang="en-US" altLang="zh-CN" sz="1800" dirty="0" smtClean="0"/>
          </a:p>
          <a:p>
            <a:pPr lvl="1">
              <a:lnSpc>
                <a:spcPct val="100000"/>
              </a:lnSpc>
              <a:buClr>
                <a:schemeClr val="accent1"/>
              </a:buClr>
            </a:pPr>
            <a:r>
              <a:rPr lang="zh-CN" altLang="en-US" sz="1400" dirty="0" smtClean="0"/>
              <a:t>基础通信策略</a:t>
            </a:r>
            <a:endParaRPr lang="en-US" altLang="zh-CN" sz="1400" dirty="0" smtClean="0"/>
          </a:p>
          <a:p>
            <a:pPr lvl="1">
              <a:lnSpc>
                <a:spcPct val="100000"/>
              </a:lnSpc>
              <a:buClr>
                <a:schemeClr val="accent1"/>
              </a:buClr>
            </a:pPr>
            <a:r>
              <a:rPr lang="zh-CN" altLang="en-US" sz="1400" dirty="0" smtClean="0"/>
              <a:t>本地拥塞判断</a:t>
            </a:r>
            <a:endParaRPr lang="en-US" altLang="zh-CN" sz="1400" dirty="0" smtClean="0"/>
          </a:p>
          <a:p>
            <a:pPr lvl="1">
              <a:lnSpc>
                <a:spcPct val="100000"/>
              </a:lnSpc>
              <a:buClr>
                <a:schemeClr val="accent1"/>
              </a:buClr>
            </a:pPr>
            <a:r>
              <a:rPr lang="zh-CN" altLang="en-US" sz="1400" dirty="0" smtClean="0"/>
              <a:t>网类型判断（</a:t>
            </a:r>
            <a:r>
              <a:rPr lang="en-US" altLang="zh-CN" sz="1400" dirty="0" smtClean="0"/>
              <a:t>3G/4G/WIFI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防火墙穿越</a:t>
            </a:r>
            <a:endParaRPr lang="en-US" altLang="zh-CN" sz="1800" dirty="0" smtClean="0"/>
          </a:p>
          <a:p>
            <a:pPr lvl="1">
              <a:lnSpc>
                <a:spcPct val="100000"/>
              </a:lnSpc>
              <a:buClr>
                <a:schemeClr val="accent1"/>
              </a:buClr>
            </a:pPr>
            <a:r>
              <a:rPr lang="en-US" altLang="zh-CN" sz="1400" dirty="0" smtClean="0"/>
              <a:t>UDP/STUN/TURN</a:t>
            </a:r>
          </a:p>
          <a:p>
            <a:pPr lvl="1">
              <a:lnSpc>
                <a:spcPct val="100000"/>
              </a:lnSpc>
              <a:buClr>
                <a:schemeClr val="accent1"/>
              </a:buClr>
            </a:pPr>
            <a:r>
              <a:rPr lang="en-US" altLang="zh-CN" sz="1400" dirty="0" smtClean="0"/>
              <a:t>TCP/80/443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1800" dirty="0" smtClean="0"/>
              <a:t>peer node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48621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95350" y="43179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解决方案：实时传输策略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286000" y="1454150"/>
            <a:ext cx="5314949" cy="3765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评估“四大杀手</a:t>
            </a:r>
            <a:r>
              <a:rPr lang="en-US" altLang="zh-CN" sz="2400" dirty="0" smtClean="0"/>
              <a:t>”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应对丢包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CN" sz="1600" dirty="0" smtClean="0"/>
              <a:t>FEC</a:t>
            </a:r>
            <a:r>
              <a:rPr lang="zh-CN" altLang="en-US" sz="1600" dirty="0" smtClean="0"/>
              <a:t>（</a:t>
            </a:r>
            <a:r>
              <a:rPr lang="en-US" altLang="zh-CN" sz="1600" dirty="0" smtClean="0"/>
              <a:t>Forward </a:t>
            </a:r>
            <a:r>
              <a:rPr lang="en-US" altLang="zh-CN" sz="1600" dirty="0"/>
              <a:t>Error </a:t>
            </a:r>
            <a:r>
              <a:rPr lang="en-US" altLang="zh-CN" sz="1600" dirty="0" smtClean="0"/>
              <a:t>Correction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600" dirty="0" smtClean="0"/>
              <a:t>重传</a:t>
            </a:r>
            <a:endParaRPr lang="en-US" altLang="zh-CN" sz="16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track</a:t>
            </a:r>
            <a:r>
              <a:rPr lang="zh-CN" altLang="en-US" sz="2400" dirty="0" smtClean="0"/>
              <a:t>检测</a:t>
            </a:r>
            <a:endParaRPr lang="en-US" altLang="zh-CN" sz="2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QOS</a:t>
            </a:r>
            <a:r>
              <a:rPr lang="zh-CN" altLang="en-US" sz="2400" dirty="0" smtClean="0"/>
              <a:t>策略栈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82368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876300" y="44109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track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轨迹检测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67" y="1766655"/>
            <a:ext cx="8526066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8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568" y="1509441"/>
            <a:ext cx="5649114" cy="3839111"/>
          </a:xfrm>
          <a:prstGeom prst="rect">
            <a:avLst/>
          </a:prstGeom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914400" y="50164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QOS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策略栈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139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42950" y="53657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解决传输问题：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087" y="2554081"/>
            <a:ext cx="7244187" cy="3081543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1219199" y="1306307"/>
            <a:ext cx="6429376" cy="19607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下一跳原则</a:t>
            </a:r>
            <a:endParaRPr lang="en-US" altLang="zh-CN" sz="20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分段计算传输状态</a:t>
            </a:r>
            <a:endParaRPr lang="en-US" altLang="zh-CN" sz="20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按发送方向计算路径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640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79892" y="480562"/>
            <a:ext cx="8318721" cy="9236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解决传输问题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P2P relay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01" y="1404206"/>
            <a:ext cx="5835281" cy="3192165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1315555" y="1605384"/>
            <a:ext cx="4772025" cy="35537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在骨干网关键路径上</a:t>
            </a:r>
            <a:r>
              <a:rPr lang="en-US" altLang="zh-CN" sz="2000" dirty="0" smtClean="0"/>
              <a:t>relay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/>
              <a:t>中间</a:t>
            </a:r>
            <a:r>
              <a:rPr lang="en-US" altLang="zh-CN" sz="2000" dirty="0" smtClean="0"/>
              <a:t>relay</a:t>
            </a:r>
            <a:r>
              <a:rPr lang="zh-CN" altLang="en-US" sz="2000" dirty="0" smtClean="0"/>
              <a:t>节点不超过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个</a:t>
            </a:r>
            <a:endParaRPr lang="en-US" altLang="zh-CN" sz="20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适应现有的网络格局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路径太多，计算困难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控制延迟</a:t>
            </a:r>
            <a:endParaRPr lang="en-US" altLang="zh-CN" sz="1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中间</a:t>
            </a:r>
            <a:r>
              <a:rPr lang="en-US" altLang="zh-CN" sz="2000" dirty="0" smtClean="0"/>
              <a:t>relay</a:t>
            </a:r>
            <a:r>
              <a:rPr lang="zh-CN" altLang="en-US" sz="2000" dirty="0" smtClean="0"/>
              <a:t>节点可自由退出</a:t>
            </a:r>
            <a:endParaRPr lang="en-US" altLang="zh-CN" sz="20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通话过程可以动态切换发送路径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3578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61998" y="544511"/>
            <a:ext cx="802957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选路和可用性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3019425" y="1571625"/>
            <a:ext cx="5276849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基于</a:t>
            </a:r>
            <a:r>
              <a:rPr lang="en-US" altLang="zh-CN" sz="2400" dirty="0" smtClean="0"/>
              <a:t>QOS</a:t>
            </a:r>
            <a:r>
              <a:rPr lang="zh-CN" altLang="en-US" sz="2400" dirty="0" smtClean="0"/>
              <a:t>栈状态的最优路径选择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500" dirty="0" smtClean="0"/>
              <a:t>多路径实时数据比较，阈值触发选路</a:t>
            </a:r>
            <a:endParaRPr lang="en-US" altLang="zh-CN" sz="15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CN" sz="1500" dirty="0" smtClean="0"/>
              <a:t>QOS</a:t>
            </a:r>
            <a:r>
              <a:rPr lang="zh-CN" altLang="en-US" sz="1500" dirty="0" smtClean="0"/>
              <a:t>栈底选路</a:t>
            </a:r>
            <a:endParaRPr lang="en-US" altLang="zh-CN" sz="15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通信链路容灾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500" dirty="0" smtClean="0"/>
              <a:t>中间</a:t>
            </a:r>
            <a:r>
              <a:rPr lang="en-US" altLang="zh-CN" sz="1500" dirty="0"/>
              <a:t>r</a:t>
            </a:r>
            <a:r>
              <a:rPr lang="en-US" altLang="zh-CN" sz="1500" dirty="0" smtClean="0"/>
              <a:t>elay</a:t>
            </a:r>
            <a:r>
              <a:rPr lang="zh-CN" altLang="en-US" sz="1500" dirty="0" smtClean="0"/>
              <a:t>节点的加入和退出不影响通信</a:t>
            </a:r>
            <a:endParaRPr lang="en-US" altLang="zh-CN" sz="15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CN" sz="1500" dirty="0" smtClean="0"/>
              <a:t>Relay</a:t>
            </a:r>
            <a:r>
              <a:rPr lang="zh-CN" altLang="en-US" sz="1500" dirty="0" smtClean="0"/>
              <a:t>节点信息对称，无</a:t>
            </a:r>
            <a:r>
              <a:rPr lang="en-US" altLang="zh-CN" sz="1500" dirty="0" smtClean="0"/>
              <a:t>server</a:t>
            </a:r>
            <a:r>
              <a:rPr lang="zh-CN" altLang="en-US" sz="1500" dirty="0" smtClean="0"/>
              <a:t>概念</a:t>
            </a:r>
            <a:endParaRPr lang="en-US" altLang="zh-CN" sz="15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500" dirty="0"/>
              <a:t>跨</a:t>
            </a:r>
            <a:r>
              <a:rPr lang="zh-CN" altLang="en-US" sz="1500" dirty="0" smtClean="0"/>
              <a:t>机房</a:t>
            </a:r>
            <a:r>
              <a:rPr lang="en-US" altLang="zh-CN" sz="1500" dirty="0" smtClean="0"/>
              <a:t>relay</a:t>
            </a:r>
            <a:r>
              <a:rPr lang="zh-CN" altLang="en-US" sz="1500" dirty="0" smtClean="0"/>
              <a:t>通信，高可用保证链路稳定</a:t>
            </a:r>
            <a:endParaRPr lang="en-US" altLang="zh-CN" sz="1500" dirty="0" smtClean="0"/>
          </a:p>
        </p:txBody>
      </p:sp>
    </p:spTree>
    <p:extLst>
      <p:ext uri="{BB962C8B-B14F-4D97-AF65-F5344CB8AC3E}">
        <p14:creationId xmlns:p14="http://schemas.microsoft.com/office/powerpoint/2010/main" val="160444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14375" y="52705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调度服务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3448050" y="1304925"/>
            <a:ext cx="5829300" cy="44069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600" dirty="0" smtClean="0"/>
              <a:t>策略数据库</a:t>
            </a:r>
            <a:endParaRPr lang="en-US" altLang="zh-CN" sz="26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600" dirty="0" smtClean="0"/>
              <a:t>不同的终端不同的策略参数</a:t>
            </a:r>
            <a:endParaRPr lang="en-US" altLang="zh-CN" sz="2600" dirty="0" smtClean="0"/>
          </a:p>
          <a:p>
            <a:pPr marL="742950" lvl="2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zh-CN" altLang="en-US" sz="1800" dirty="0"/>
              <a:t>基于终端</a:t>
            </a:r>
            <a:r>
              <a:rPr lang="zh-CN" altLang="en-US" sz="1800" dirty="0" smtClean="0"/>
              <a:t>类型初始化策略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600" dirty="0"/>
              <a:t>业务</a:t>
            </a:r>
            <a:r>
              <a:rPr lang="zh-CN" altLang="en-US" sz="2600" dirty="0" smtClean="0"/>
              <a:t>调度匹配优化</a:t>
            </a:r>
            <a:endParaRPr lang="en-US" altLang="zh-CN" sz="26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700" dirty="0" smtClean="0"/>
              <a:t>基于以往通信数据进行匹配</a:t>
            </a:r>
            <a:endParaRPr lang="en-US" altLang="zh-CN" sz="17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700" dirty="0" smtClean="0"/>
              <a:t>基于</a:t>
            </a:r>
            <a:r>
              <a:rPr lang="zh-CN" altLang="en-US" sz="1700" dirty="0"/>
              <a:t>地理</a:t>
            </a:r>
            <a:r>
              <a:rPr lang="zh-CN" altLang="en-US" sz="1700" dirty="0" smtClean="0"/>
              <a:t>位置匹配</a:t>
            </a:r>
            <a:endParaRPr lang="en-US" altLang="zh-CN" sz="17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600" dirty="0" smtClean="0"/>
              <a:t>确定参与通话的</a:t>
            </a:r>
            <a:r>
              <a:rPr lang="en-US" altLang="zh-CN" sz="2600" dirty="0" smtClean="0"/>
              <a:t>relay</a:t>
            </a:r>
            <a:r>
              <a:rPr lang="zh-CN" altLang="en-US" sz="2600" dirty="0" smtClean="0"/>
              <a:t>节点和路径</a:t>
            </a:r>
            <a:endParaRPr lang="en-US" altLang="zh-CN" sz="26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600" dirty="0" smtClean="0"/>
              <a:t>router</a:t>
            </a:r>
            <a:r>
              <a:rPr lang="zh-CN" altLang="en-US" sz="2600" dirty="0" smtClean="0"/>
              <a:t>节点</a:t>
            </a:r>
            <a:r>
              <a:rPr lang="zh-CN" altLang="en-US" sz="2600" dirty="0"/>
              <a:t>负载均衡</a:t>
            </a:r>
            <a:r>
              <a:rPr lang="zh-CN" altLang="en-US" sz="2600" dirty="0" smtClean="0"/>
              <a:t>调度</a:t>
            </a:r>
            <a:endParaRPr lang="en-US" altLang="zh-CN" sz="26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600" dirty="0" smtClean="0"/>
              <a:t>人工干预</a:t>
            </a:r>
            <a:endParaRPr lang="en-US" altLang="zh-CN" sz="26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7922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56" y="290074"/>
            <a:ext cx="9402488" cy="55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8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77918" y="386463"/>
            <a:ext cx="10515600" cy="6627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困境：场景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hape 161"/>
          <p:cNvSpPr>
            <a:spLocks noChangeArrowheads="1"/>
          </p:cNvSpPr>
          <p:nvPr/>
        </p:nvSpPr>
        <p:spPr bwMode="auto">
          <a:xfrm>
            <a:off x="2667520" y="1880251"/>
            <a:ext cx="820738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［学生］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不敢问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冬青黑体简体中文 W3" pitchFamily="34" charset="-122"/>
              <a:sym typeface="冬青黑体简体中文 W3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不想问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冬青黑体简体中文 W3" pitchFamily="34" charset="-122"/>
              <a:sym typeface="冬青黑体简体中文 W3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不会问</a:t>
            </a:r>
          </a:p>
        </p:txBody>
      </p:sp>
      <p:sp>
        <p:nvSpPr>
          <p:cNvPr id="4" name="Shape 162"/>
          <p:cNvSpPr>
            <a:spLocks noChangeArrowheads="1"/>
          </p:cNvSpPr>
          <p:nvPr/>
        </p:nvSpPr>
        <p:spPr bwMode="auto">
          <a:xfrm>
            <a:off x="2577752" y="3020826"/>
            <a:ext cx="1000274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［老师］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薪酬低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冬青黑体简体中文 W3" pitchFamily="34" charset="-122"/>
              <a:sym typeface="冬青黑体简体中文 W3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压力大</a:t>
            </a:r>
            <a:endParaRPr kumimoji="0" lang="en-US" altLang="zh-CN" sz="14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冬青黑体简体中文 W3" pitchFamily="34" charset="-122"/>
              <a:sym typeface="冬青黑体简体中文 W3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zh-CN" altLang="en-US" sz="14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空余时间多</a:t>
            </a:r>
            <a:endParaRPr kumimoji="0" lang="en-US" altLang="zh-CN" sz="140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冬青黑体简体中文 W3" pitchFamily="34" charset="-122"/>
              <a:sym typeface="冬青黑体简体中文 W3" pitchFamily="34" charset="-122"/>
            </a:endParaRPr>
          </a:p>
        </p:txBody>
      </p:sp>
      <p:sp>
        <p:nvSpPr>
          <p:cNvPr id="5" name="Shape 163"/>
          <p:cNvSpPr>
            <a:spLocks noChangeArrowheads="1"/>
          </p:cNvSpPr>
          <p:nvPr/>
        </p:nvSpPr>
        <p:spPr bwMode="auto">
          <a:xfrm>
            <a:off x="2667520" y="4204639"/>
            <a:ext cx="820738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［家长］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望子成龙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冬青黑体简体中文 W3" pitchFamily="34" charset="-122"/>
              <a:sym typeface="冬青黑体简体中文 W3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不计成本</a:t>
            </a:r>
            <a:endParaRPr kumimoji="0" lang="en-US" altLang="zh-CN" sz="1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冬青黑体简体中文 W3" pitchFamily="34" charset="-122"/>
              <a:sym typeface="冬青黑体简体中文 W3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 W3" pitchFamily="34" charset="-122"/>
                <a:sym typeface="冬青黑体简体中文 W3" pitchFamily="34" charset="-122"/>
              </a:rPr>
              <a:t>无力辅导</a:t>
            </a:r>
          </a:p>
        </p:txBody>
      </p:sp>
      <p:grpSp>
        <p:nvGrpSpPr>
          <p:cNvPr id="11" name="Group 188"/>
          <p:cNvGrpSpPr>
            <a:grpSpLocks/>
          </p:cNvGrpSpPr>
          <p:nvPr/>
        </p:nvGrpSpPr>
        <p:grpSpPr bwMode="auto">
          <a:xfrm>
            <a:off x="1478434" y="1947782"/>
            <a:ext cx="954514" cy="906463"/>
            <a:chOff x="-127000" y="-88900"/>
            <a:chExt cx="1513700" cy="1493704"/>
          </a:xfrm>
        </p:grpSpPr>
        <p:pic>
          <p:nvPicPr>
            <p:cNvPr id="12" name="pasted-imag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59701" cy="1163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5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000" y="-88900"/>
              <a:ext cx="1513701" cy="1493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176"/>
          <p:cNvGrpSpPr>
            <a:grpSpLocks/>
          </p:cNvGrpSpPr>
          <p:nvPr/>
        </p:nvGrpSpPr>
        <p:grpSpPr bwMode="auto">
          <a:xfrm>
            <a:off x="1538481" y="3091809"/>
            <a:ext cx="834419" cy="893349"/>
            <a:chOff x="-127000" y="-88900"/>
            <a:chExt cx="1513700" cy="1471911"/>
          </a:xfrm>
        </p:grpSpPr>
        <p:pic>
          <p:nvPicPr>
            <p:cNvPr id="15" name="pasted-imag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59701" cy="114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图片 5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000" y="-88900"/>
              <a:ext cx="1513701" cy="147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oup 182"/>
          <p:cNvGrpSpPr>
            <a:grpSpLocks/>
          </p:cNvGrpSpPr>
          <p:nvPr/>
        </p:nvGrpSpPr>
        <p:grpSpPr bwMode="auto">
          <a:xfrm>
            <a:off x="1543441" y="4278493"/>
            <a:ext cx="849371" cy="839791"/>
            <a:chOff x="-127000" y="-88900"/>
            <a:chExt cx="1675314" cy="1471911"/>
          </a:xfrm>
        </p:grpSpPr>
        <p:pic>
          <p:nvPicPr>
            <p:cNvPr id="18" name="pasted-imag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21315" cy="114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图片 6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000" y="-88900"/>
              <a:ext cx="1675315" cy="147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1774427" y="133049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－</a:t>
            </a:r>
            <a:r>
              <a:rPr kumimoji="0" lang="zh-CN" altLang="en-US" sz="1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r>
              <a:rPr kumimoji="0"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－</a:t>
            </a:r>
          </a:p>
        </p:txBody>
      </p:sp>
      <p:cxnSp>
        <p:nvCxnSpPr>
          <p:cNvPr id="22" name="直线连接符 9"/>
          <p:cNvCxnSpPr>
            <a:cxnSpLocks noChangeShapeType="1"/>
          </p:cNvCxnSpPr>
          <p:nvPr/>
        </p:nvCxnSpPr>
        <p:spPr bwMode="auto">
          <a:xfrm>
            <a:off x="3823096" y="1941396"/>
            <a:ext cx="12700" cy="3086721"/>
          </a:xfrm>
          <a:prstGeom prst="line">
            <a:avLst/>
          </a:prstGeom>
          <a:noFill/>
          <a:ln w="9525">
            <a:solidFill>
              <a:srgbClr val="327EFF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8" name="Picture 2" descr="C:\Users\Wenba\AppData\Local\Temp\9268ba81-93bc-4f7a-941c-8808acf3fa7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823" y="2754318"/>
            <a:ext cx="884328" cy="88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Shape 165"/>
          <p:cNvSpPr>
            <a:spLocks noChangeShapeType="1"/>
          </p:cNvSpPr>
          <p:nvPr/>
        </p:nvSpPr>
        <p:spPr bwMode="auto">
          <a:xfrm>
            <a:off x="5527321" y="2382814"/>
            <a:ext cx="1834060" cy="6971"/>
          </a:xfrm>
          <a:prstGeom prst="line">
            <a:avLst/>
          </a:prstGeom>
          <a:noFill/>
          <a:ln w="50800">
            <a:solidFill>
              <a:schemeClr val="tx2">
                <a:lumMod val="7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 sz="14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Shape 166"/>
          <p:cNvSpPr>
            <a:spLocks noChangeArrowheads="1"/>
          </p:cNvSpPr>
          <p:nvPr/>
        </p:nvSpPr>
        <p:spPr bwMode="auto">
          <a:xfrm>
            <a:off x="6035718" y="2028857"/>
            <a:ext cx="795089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实时答疑</a:t>
            </a:r>
          </a:p>
        </p:txBody>
      </p:sp>
      <p:sp>
        <p:nvSpPr>
          <p:cNvPr id="81" name="Shape 167"/>
          <p:cNvSpPr>
            <a:spLocks noChangeShapeType="1"/>
          </p:cNvSpPr>
          <p:nvPr/>
        </p:nvSpPr>
        <p:spPr bwMode="auto">
          <a:xfrm>
            <a:off x="5435643" y="2605463"/>
            <a:ext cx="596504" cy="313134"/>
          </a:xfrm>
          <a:prstGeom prst="line">
            <a:avLst/>
          </a:prstGeom>
          <a:noFill/>
          <a:ln w="50800">
            <a:solidFill>
              <a:schemeClr val="tx2">
                <a:lumMod val="75000"/>
              </a:schemeClr>
            </a:solidFill>
            <a:miter lim="4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 sz="14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2" name="Shape 169"/>
          <p:cNvSpPr>
            <a:spLocks noChangeShapeType="1"/>
          </p:cNvSpPr>
          <p:nvPr/>
        </p:nvSpPr>
        <p:spPr bwMode="auto">
          <a:xfrm flipH="1">
            <a:off x="6821531" y="2616178"/>
            <a:ext cx="559594" cy="313135"/>
          </a:xfrm>
          <a:prstGeom prst="line">
            <a:avLst/>
          </a:prstGeom>
          <a:noFill/>
          <a:ln w="50800">
            <a:solidFill>
              <a:schemeClr val="tx2">
                <a:lumMod val="75000"/>
              </a:schemeClr>
            </a:solidFill>
            <a:miter lim="4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 sz="14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3" name="Shape 170"/>
          <p:cNvSpPr>
            <a:spLocks noChangeArrowheads="1"/>
          </p:cNvSpPr>
          <p:nvPr/>
        </p:nvSpPr>
        <p:spPr bwMode="auto">
          <a:xfrm>
            <a:off x="5074277" y="2959331"/>
            <a:ext cx="81335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请求答疑</a:t>
            </a:r>
          </a:p>
        </p:txBody>
      </p:sp>
      <p:sp>
        <p:nvSpPr>
          <p:cNvPr id="84" name="Shape 171"/>
          <p:cNvSpPr>
            <a:spLocks noChangeArrowheads="1"/>
          </p:cNvSpPr>
          <p:nvPr/>
        </p:nvSpPr>
        <p:spPr bwMode="auto">
          <a:xfrm>
            <a:off x="6908447" y="2963498"/>
            <a:ext cx="921909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精确解答</a:t>
            </a:r>
          </a:p>
        </p:txBody>
      </p:sp>
      <p:sp>
        <p:nvSpPr>
          <p:cNvPr id="85" name="Shape 172"/>
          <p:cNvSpPr/>
          <p:nvPr/>
        </p:nvSpPr>
        <p:spPr>
          <a:xfrm flipV="1">
            <a:off x="6459581" y="3602016"/>
            <a:ext cx="2381" cy="432197"/>
          </a:xfrm>
          <a:prstGeom prst="line">
            <a:avLst/>
          </a:prstGeom>
          <a:ln w="50800">
            <a:solidFill>
              <a:schemeClr val="tx2">
                <a:lumMod val="75000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800">
              <a:ln>
                <a:solidFill>
                  <a:schemeClr val="bg1"/>
                </a:solidFill>
              </a:ln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6" name="Shape 173"/>
          <p:cNvSpPr>
            <a:spLocks noChangeArrowheads="1"/>
          </p:cNvSpPr>
          <p:nvPr/>
        </p:nvSpPr>
        <p:spPr bwMode="auto">
          <a:xfrm>
            <a:off x="6525065" y="3799912"/>
            <a:ext cx="99786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4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掌握情况</a:t>
            </a:r>
          </a:p>
        </p:txBody>
      </p:sp>
      <p:grpSp>
        <p:nvGrpSpPr>
          <p:cNvPr id="87" name="Group 176"/>
          <p:cNvGrpSpPr>
            <a:grpSpLocks/>
          </p:cNvGrpSpPr>
          <p:nvPr/>
        </p:nvGrpSpPr>
        <p:grpSpPr bwMode="auto">
          <a:xfrm>
            <a:off x="7456348" y="2038725"/>
            <a:ext cx="1016794" cy="989409"/>
            <a:chOff x="-127000" y="-88900"/>
            <a:chExt cx="1513700" cy="1471911"/>
          </a:xfrm>
        </p:grpSpPr>
        <p:pic>
          <p:nvPicPr>
            <p:cNvPr id="88" name="pasted-imag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59701" cy="114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图片 4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000" y="-88900"/>
              <a:ext cx="1513701" cy="147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0" name="Group 188"/>
          <p:cNvGrpSpPr>
            <a:grpSpLocks/>
          </p:cNvGrpSpPr>
          <p:nvPr/>
        </p:nvGrpSpPr>
        <p:grpSpPr bwMode="auto">
          <a:xfrm>
            <a:off x="4373391" y="2014913"/>
            <a:ext cx="1033463" cy="1019175"/>
            <a:chOff x="-127000" y="-88900"/>
            <a:chExt cx="1513700" cy="1493704"/>
          </a:xfrm>
        </p:grpSpPr>
        <p:pic>
          <p:nvPicPr>
            <p:cNvPr id="91" name="pasted-image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59701" cy="1163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图片 5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000" y="-88900"/>
              <a:ext cx="1513701" cy="1493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3" name="Group 182"/>
          <p:cNvGrpSpPr>
            <a:grpSpLocks/>
          </p:cNvGrpSpPr>
          <p:nvPr/>
        </p:nvGrpSpPr>
        <p:grpSpPr bwMode="auto">
          <a:xfrm>
            <a:off x="5921418" y="4117556"/>
            <a:ext cx="1048941" cy="922734"/>
            <a:chOff x="-127000" y="-88900"/>
            <a:chExt cx="1675314" cy="1471911"/>
          </a:xfrm>
        </p:grpSpPr>
        <p:pic>
          <p:nvPicPr>
            <p:cNvPr id="94" name="pasted-imag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21315" cy="114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图片 6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000" y="-88900"/>
              <a:ext cx="1675315" cy="147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6" name="矩形 5"/>
          <p:cNvSpPr>
            <a:spLocks noChangeArrowheads="1"/>
          </p:cNvSpPr>
          <p:nvPr/>
        </p:nvSpPr>
        <p:spPr bwMode="auto">
          <a:xfrm>
            <a:off x="5325237" y="1342781"/>
            <a:ext cx="2031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dirty="0">
                <a:solidFill>
                  <a:schemeClr val="tx2">
                    <a:lumMod val="50000"/>
                  </a:schemeClr>
                </a:solidFill>
                <a:latin typeface="冬青黑体简体中文 W3" pitchFamily="34" charset="-122"/>
                <a:ea typeface="冬青黑体简体中文 W3" pitchFamily="34" charset="-122"/>
              </a:rPr>
              <a:t>－我们的解决方案－</a:t>
            </a:r>
          </a:p>
        </p:txBody>
      </p:sp>
      <p:grpSp>
        <p:nvGrpSpPr>
          <p:cNvPr id="97" name="组合 96"/>
          <p:cNvGrpSpPr/>
          <p:nvPr/>
        </p:nvGrpSpPr>
        <p:grpSpPr>
          <a:xfrm>
            <a:off x="8398558" y="3288515"/>
            <a:ext cx="2964597" cy="2895827"/>
            <a:chOff x="2576945" y="274638"/>
            <a:chExt cx="6394125" cy="6375543"/>
          </a:xfrm>
        </p:grpSpPr>
        <p:grpSp>
          <p:nvGrpSpPr>
            <p:cNvPr id="98" name="组合 97"/>
            <p:cNvGrpSpPr/>
            <p:nvPr/>
          </p:nvGrpSpPr>
          <p:grpSpPr>
            <a:xfrm>
              <a:off x="2576945" y="274638"/>
              <a:ext cx="6394125" cy="6375543"/>
              <a:chOff x="2892829" y="274638"/>
              <a:chExt cx="6394125" cy="6375543"/>
            </a:xfrm>
          </p:grpSpPr>
          <p:grpSp>
            <p:nvGrpSpPr>
              <p:cNvPr id="100" name="组合 99"/>
              <p:cNvGrpSpPr/>
              <p:nvPr/>
            </p:nvGrpSpPr>
            <p:grpSpPr>
              <a:xfrm>
                <a:off x="2892829" y="274638"/>
                <a:ext cx="6394125" cy="6375543"/>
                <a:chOff x="2238769" y="1042389"/>
                <a:chExt cx="5292562" cy="5292562"/>
              </a:xfrm>
            </p:grpSpPr>
            <p:pic>
              <p:nvPicPr>
                <p:cNvPr id="102" name="Picture 2" descr="http://caucho.com/wp-content/uploads/2014/01/icon_31635.pn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38769" y="1042389"/>
                  <a:ext cx="5292562" cy="52925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63768" y="5006634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" name="Picture 2" descr="http://cdn.mysitemyway.com/etc-mysitemyway/icons/legacy-previews/icons/glossy-black-icons-people-things/062608-glossy-black-icon-people-things-people-student-study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4387738" y="3158716"/>
                  <a:ext cx="939459" cy="9394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43127" y="1311628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58888" y="4052455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52175" y="5159034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87157" y="5813872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2934" y="2901246"/>
                  <a:ext cx="322204" cy="3240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0849" y="5486907"/>
                  <a:ext cx="197853" cy="1990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91211" y="5889100"/>
                  <a:ext cx="142631" cy="1434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84566" y="5586413"/>
                  <a:ext cx="142631" cy="1434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41528" y="4881077"/>
                  <a:ext cx="142631" cy="1434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03366" y="4523890"/>
                  <a:ext cx="142631" cy="1434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0825" y="4312707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89195" y="3582172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7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59172" y="5159034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60096" y="4856269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28062" y="3899590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0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9159" y="3404404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1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46696" y="2493196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74681" y="1936605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3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71448" y="1311628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4159" y="1710979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5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57065" y="2026622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6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08987" y="1251450"/>
                  <a:ext cx="255970" cy="257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7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76297" y="2901246"/>
                  <a:ext cx="165182" cy="1661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8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06604" y="3308996"/>
                  <a:ext cx="165182" cy="1661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98163" y="2140097"/>
                  <a:ext cx="221575" cy="2228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0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7357" y="2331221"/>
                  <a:ext cx="221575" cy="2228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1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40041" y="4352977"/>
                  <a:ext cx="152400" cy="1532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2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39545" y="1913137"/>
                  <a:ext cx="173110" cy="174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3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2377" y="1710979"/>
                  <a:ext cx="173110" cy="174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4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34678" y="2501483"/>
                  <a:ext cx="126576" cy="127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05801" y="4829559"/>
                  <a:ext cx="126576" cy="127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6" name="Picture 4" descr="http://conferience.com/web/images/icons/teacher.png"/>
                <p:cNvPicPr>
                  <a:picLocks noChangeAspect="1" noChangeArrowheads="1"/>
                </p:cNvPicPr>
                <p:nvPr/>
              </p:nvPicPr>
              <p:blipFill>
                <a:blip r:embed="rId2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22317" y="5486907"/>
                  <a:ext cx="103783" cy="1043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01" name="任意多边形 100"/>
              <p:cNvSpPr/>
              <p:nvPr/>
            </p:nvSpPr>
            <p:spPr>
              <a:xfrm>
                <a:off x="3882044" y="1047404"/>
                <a:ext cx="1662545" cy="1986741"/>
              </a:xfrm>
              <a:custGeom>
                <a:avLst/>
                <a:gdLst>
                  <a:gd name="connsiteX0" fmla="*/ 0 w 1662545"/>
                  <a:gd name="connsiteY0" fmla="*/ 0 h 1986741"/>
                  <a:gd name="connsiteX1" fmla="*/ 723207 w 1662545"/>
                  <a:gd name="connsiteY1" fmla="*/ 174567 h 1986741"/>
                  <a:gd name="connsiteX2" fmla="*/ 1662545 w 1662545"/>
                  <a:gd name="connsiteY2" fmla="*/ 1986741 h 1986741"/>
                  <a:gd name="connsiteX3" fmla="*/ 1587731 w 1662545"/>
                  <a:gd name="connsiteY3" fmla="*/ 1978429 h 1986741"/>
                  <a:gd name="connsiteX4" fmla="*/ 66501 w 1662545"/>
                  <a:gd name="connsiteY4" fmla="*/ 457200 h 1986741"/>
                  <a:gd name="connsiteX5" fmla="*/ 0 w 1662545"/>
                  <a:gd name="connsiteY5" fmla="*/ 0 h 1986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62545" h="1986741">
                    <a:moveTo>
                      <a:pt x="0" y="0"/>
                    </a:moveTo>
                    <a:lnTo>
                      <a:pt x="723207" y="174567"/>
                    </a:lnTo>
                    <a:lnTo>
                      <a:pt x="1662545" y="1986741"/>
                    </a:lnTo>
                    <a:lnTo>
                      <a:pt x="1587731" y="1978429"/>
                    </a:lnTo>
                    <a:lnTo>
                      <a:pt x="66501" y="457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9" name="直接箭头连接符 98"/>
            <p:cNvCxnSpPr/>
            <p:nvPr/>
          </p:nvCxnSpPr>
          <p:spPr>
            <a:xfrm>
              <a:off x="4097754" y="987848"/>
              <a:ext cx="1049645" cy="2017197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7" name="任意多边形 136"/>
          <p:cNvSpPr/>
          <p:nvPr/>
        </p:nvSpPr>
        <p:spPr>
          <a:xfrm flipH="1">
            <a:off x="9806273" y="2838646"/>
            <a:ext cx="2062164" cy="656705"/>
          </a:xfrm>
          <a:custGeom>
            <a:avLst/>
            <a:gdLst>
              <a:gd name="connsiteX0" fmla="*/ 0 w 4222865"/>
              <a:gd name="connsiteY0" fmla="*/ 0 h 656705"/>
              <a:gd name="connsiteX1" fmla="*/ 3158836 w 4222865"/>
              <a:gd name="connsiteY1" fmla="*/ 0 h 656705"/>
              <a:gd name="connsiteX2" fmla="*/ 4222865 w 4222865"/>
              <a:gd name="connsiteY2" fmla="*/ 656705 h 65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22865" h="656705">
                <a:moveTo>
                  <a:pt x="0" y="0"/>
                </a:moveTo>
                <a:lnTo>
                  <a:pt x="3158836" y="0"/>
                </a:lnTo>
                <a:lnTo>
                  <a:pt x="4222865" y="656705"/>
                </a:lnTo>
              </a:path>
            </a:pathLst>
          </a:custGeom>
          <a:noFill/>
          <a:ln w="28575">
            <a:solidFill>
              <a:schemeClr val="accent3">
                <a:lumMod val="5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81"/>
          <p:cNvSpPr txBox="1"/>
          <p:nvPr/>
        </p:nvSpPr>
        <p:spPr>
          <a:xfrm>
            <a:off x="10294835" y="2457685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距离 </a:t>
            </a:r>
            <a:r>
              <a:rPr lang="en-US" altLang="zh-CN" sz="1600" b="1" dirty="0" smtClean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 </a:t>
            </a:r>
            <a:r>
              <a:rPr lang="zh-CN" altLang="en-US" sz="1600" b="1" dirty="0" smtClean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千山万水</a:t>
            </a:r>
            <a:endParaRPr lang="zh-CN" altLang="en-US" sz="1600" b="1" dirty="0">
              <a:solidFill>
                <a:schemeClr val="accent3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9" name="文本框 82"/>
          <p:cNvSpPr txBox="1"/>
          <p:nvPr/>
        </p:nvSpPr>
        <p:spPr>
          <a:xfrm>
            <a:off x="10314694" y="280146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距离 </a:t>
            </a:r>
            <a:r>
              <a:rPr lang="en-US" altLang="zh-CN" sz="1600" b="1" dirty="0" smtClean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 5</a:t>
            </a:r>
            <a:r>
              <a:rPr lang="zh-CN" altLang="en-US" sz="1600" b="1" dirty="0" smtClean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秒</a:t>
            </a:r>
            <a:endParaRPr lang="zh-CN" altLang="en-US" sz="1600" b="1" dirty="0">
              <a:solidFill>
                <a:schemeClr val="accent3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68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23900" y="479425"/>
            <a:ext cx="10515600" cy="8223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trace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处理系统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657476" y="1187450"/>
            <a:ext cx="7277099" cy="4432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实时日志收集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通信状态日志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终端异常与状态日志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1400" dirty="0" smtClean="0"/>
              <a:t>P2P</a:t>
            </a:r>
            <a:r>
              <a:rPr lang="zh-CN" altLang="en-US" sz="1400" dirty="0" smtClean="0"/>
              <a:t>链路日志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安全日志</a:t>
            </a:r>
            <a:endParaRPr lang="en-US" altLang="zh-CN" sz="1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问题追踪和实时数据处理</a:t>
            </a:r>
            <a:endParaRPr lang="en-US" altLang="zh-CN" sz="2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自循环数据批处理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路由数据，更新路由策略数据库，为扩容提供依据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1400" dirty="0" smtClean="0"/>
              <a:t>终端异常数据，更新适配策略数据库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339873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304925"/>
            <a:ext cx="9750757" cy="391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2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38200" y="498475"/>
            <a:ext cx="10515600" cy="720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解决方案：结果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009776" y="1425575"/>
            <a:ext cx="8677274" cy="3213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sz="1600" dirty="0"/>
              <a:t>多</a:t>
            </a:r>
            <a:r>
              <a:rPr lang="zh-CN" altLang="en-US" sz="1600" dirty="0" smtClean="0"/>
              <a:t>机房协同传输，骨干网延迟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&lt; 100ms</a:t>
            </a:r>
            <a:r>
              <a:rPr lang="zh-CN" altLang="en-US" sz="1600" dirty="0" smtClean="0"/>
              <a:t>，丢包</a:t>
            </a:r>
            <a:r>
              <a:rPr lang="en-US" altLang="zh-CN" sz="1600" dirty="0" smtClean="0"/>
              <a:t>&lt;3%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动态适配</a:t>
            </a:r>
            <a:r>
              <a:rPr lang="en-US" altLang="zh-CN" sz="1600" dirty="0" smtClean="0"/>
              <a:t>4000</a:t>
            </a:r>
            <a:r>
              <a:rPr lang="zh-CN" altLang="en-US" sz="1600" dirty="0" smtClean="0"/>
              <a:t>余款移动终端，策略实时生效</a:t>
            </a:r>
            <a:endParaRPr lang="en-US" altLang="zh-CN" sz="1600" dirty="0" smtClean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追踪单个通话问题的时间 </a:t>
            </a:r>
            <a:r>
              <a:rPr lang="en-US" altLang="zh-CN" sz="1600" dirty="0" smtClean="0"/>
              <a:t>&lt; 5</a:t>
            </a:r>
            <a:r>
              <a:rPr lang="zh-CN" altLang="en-US" sz="1600" dirty="0" smtClean="0"/>
              <a:t>分钟</a:t>
            </a:r>
            <a:endParaRPr lang="en-US" altLang="zh-CN" sz="1600" dirty="0" smtClean="0"/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通话故障率 </a:t>
            </a:r>
            <a:r>
              <a:rPr lang="en-US" altLang="zh-CN" sz="1600" dirty="0"/>
              <a:t> &lt; </a:t>
            </a:r>
            <a:r>
              <a:rPr lang="en-US" altLang="zh-CN" sz="1600" dirty="0" smtClean="0"/>
              <a:t>1%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sz="1600" dirty="0" smtClean="0"/>
              <a:t>形成骨干网通信调度的依赖数据，让答疑连通时间少于</a:t>
            </a:r>
            <a:r>
              <a:rPr lang="en-US" altLang="zh-CN" sz="1600" dirty="0" smtClean="0"/>
              <a:t>5</a:t>
            </a:r>
            <a:r>
              <a:rPr lang="zh-CN" altLang="en-US" sz="1600" dirty="0" smtClean="0"/>
              <a:t>秒，路由重选率 </a:t>
            </a:r>
            <a:r>
              <a:rPr lang="en-US" altLang="zh-CN" sz="1600" dirty="0" smtClean="0"/>
              <a:t> &lt; 5%</a:t>
            </a:r>
          </a:p>
        </p:txBody>
      </p:sp>
    </p:spTree>
    <p:extLst>
      <p:ext uri="{BB962C8B-B14F-4D97-AF65-F5344CB8AC3E}">
        <p14:creationId xmlns:p14="http://schemas.microsoft.com/office/powerpoint/2010/main" val="126035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18621286103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 smtClean="0"/>
              <a:t>747669766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725" y="4034329"/>
            <a:ext cx="1800225" cy="1767493"/>
          </a:xfrm>
        </p:spPr>
      </p:pic>
      <p:pic>
        <p:nvPicPr>
          <p:cNvPr id="7" name="内容占位符 6"/>
          <p:cNvPicPr>
            <a:picLocks noGrp="1" noChangeAspect="1"/>
          </p:cNvPicPr>
          <p:nvPr>
            <p:ph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059" y="4017963"/>
            <a:ext cx="1791133" cy="18002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47725" y="386906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困境：简易的解决方案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495424" y="1491581"/>
            <a:ext cx="4362451" cy="29184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600" dirty="0"/>
              <a:t>做</a:t>
            </a:r>
            <a:r>
              <a:rPr lang="zh-CN" altLang="en-US" sz="1600" dirty="0" smtClean="0"/>
              <a:t>一个匹配调度控制服务单元</a:t>
            </a:r>
            <a:endParaRPr lang="en-US" altLang="zh-CN" sz="1600" dirty="0" smtClean="0"/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做一个媒体传输服务单元</a:t>
            </a:r>
            <a:endParaRPr lang="en-US" altLang="zh-CN" sz="1600" dirty="0" smtClean="0"/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做一个基于</a:t>
            </a:r>
            <a:r>
              <a:rPr lang="en-US" altLang="zh-CN" sz="1600" dirty="0" smtClean="0"/>
              <a:t>GIPS</a:t>
            </a:r>
            <a:r>
              <a:rPr lang="zh-CN" altLang="en-US" sz="1600" dirty="0" smtClean="0"/>
              <a:t>引擎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SDK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75" y="932434"/>
            <a:ext cx="5106113" cy="428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3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923925" y="377815"/>
            <a:ext cx="10515600" cy="11684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困境：乱象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438274" y="1254123"/>
            <a:ext cx="2028825" cy="40227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卡顿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延迟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单通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通话中断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连接超时</a:t>
            </a:r>
            <a:endParaRPr lang="en-US" altLang="zh-CN" sz="1800" dirty="0" smtClean="0"/>
          </a:p>
          <a:p>
            <a:pPr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噪音回声啸叫</a:t>
            </a:r>
            <a:endParaRPr lang="en-US" altLang="zh-CN" sz="1800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/>
              <a:t>……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819275"/>
            <a:ext cx="45720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6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89444" y="449831"/>
            <a:ext cx="8318721" cy="9236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复杂的网络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44" y="1383000"/>
            <a:ext cx="4267200" cy="3243263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1876425" y="1222947"/>
            <a:ext cx="4584326" cy="41422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脆弱的</a:t>
            </a:r>
            <a:r>
              <a:rPr lang="en-US" altLang="zh-CN" sz="1800" dirty="0" smtClean="0"/>
              <a:t>2G/3G/4G</a:t>
            </a:r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公共</a:t>
            </a:r>
            <a:r>
              <a:rPr lang="en-US" altLang="zh-CN" sz="1800" dirty="0" smtClean="0"/>
              <a:t>WIFI</a:t>
            </a:r>
            <a:r>
              <a:rPr lang="zh-CN" altLang="en-US" sz="1800" dirty="0" smtClean="0"/>
              <a:t>，信号衰减</a:t>
            </a:r>
            <a:endParaRPr lang="en-US" altLang="zh-CN" sz="1800" dirty="0" smtClean="0"/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防火墙问题</a:t>
            </a:r>
            <a:endParaRPr lang="en-US" altLang="zh-CN" sz="1800" dirty="0" smtClean="0"/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靠天吃饭的骨干网</a:t>
            </a:r>
            <a:endParaRPr lang="en-US" altLang="zh-CN" sz="1800" dirty="0" smtClean="0"/>
          </a:p>
          <a:p>
            <a:pPr>
              <a:lnSpc>
                <a:spcPct val="20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单中心机房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69760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962025" y="530221"/>
            <a:ext cx="10515600" cy="7969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音质的四大杀手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771775" y="1114425"/>
            <a:ext cx="6534150" cy="47148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延迟</a:t>
            </a:r>
            <a:endParaRPr lang="en-US" altLang="zh-CN" sz="2000" dirty="0" smtClean="0"/>
          </a:p>
          <a:p>
            <a:pPr marL="457200" lvl="1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/>
              <a:t>造成交谈障碍</a:t>
            </a:r>
            <a:endParaRPr lang="en-US" altLang="zh-CN" sz="1400" dirty="0" smtClean="0"/>
          </a:p>
          <a:p>
            <a:pPr>
              <a:lnSpc>
                <a:spcPct val="16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丢包</a:t>
            </a:r>
            <a:endParaRPr lang="en-US" altLang="zh-CN" sz="2000" dirty="0" smtClean="0"/>
          </a:p>
          <a:p>
            <a:pPr marL="457200" lvl="1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/>
              <a:t>产生交谈信息丢失和卡顿</a:t>
            </a:r>
            <a:endParaRPr lang="en-US" altLang="zh-CN" sz="1400" dirty="0" smtClean="0"/>
          </a:p>
          <a:p>
            <a:pPr>
              <a:lnSpc>
                <a:spcPct val="16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抖动</a:t>
            </a:r>
            <a:endParaRPr lang="en-US" altLang="zh-CN" sz="2000" dirty="0" smtClean="0"/>
          </a:p>
          <a:p>
            <a:pPr marL="457200" lvl="1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/>
              <a:t>造成丢包和延迟</a:t>
            </a:r>
            <a:endParaRPr lang="en-US" altLang="zh-CN" sz="1400" dirty="0" smtClean="0"/>
          </a:p>
          <a:p>
            <a:pPr>
              <a:lnSpc>
                <a:spcPct val="16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乱序</a:t>
            </a:r>
            <a:endParaRPr lang="en-US" altLang="zh-CN" sz="2000" dirty="0" smtClean="0"/>
          </a:p>
          <a:p>
            <a:pPr marL="457200" lvl="1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/>
              <a:t>特殊的抖动方式，造成丢包和延迟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7041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068482" y="58419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无线网络问题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691" y="1394393"/>
            <a:ext cx="2757926" cy="3639693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1524000" y="1246976"/>
            <a:ext cx="5884691" cy="462042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2G</a:t>
            </a:r>
          </a:p>
          <a:p>
            <a:pPr marL="457200" lvl="1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zh-CN" altLang="en-US" sz="1400" dirty="0" smtClean="0"/>
              <a:t>延迟：几秒，实时带宽</a:t>
            </a:r>
            <a:r>
              <a:rPr lang="en-US" altLang="zh-CN" sz="1400" dirty="0" smtClean="0"/>
              <a:t>:10kbs</a:t>
            </a:r>
            <a:r>
              <a:rPr lang="zh-CN" altLang="en-US" sz="1400" dirty="0" smtClean="0"/>
              <a:t>以内，</a:t>
            </a:r>
            <a:r>
              <a:rPr lang="zh-CN" altLang="en-US" sz="1400" dirty="0" smtClean="0">
                <a:solidFill>
                  <a:schemeClr val="tx1"/>
                </a:solidFill>
              </a:rPr>
              <a:t>无法实时语音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3G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 smtClean="0"/>
              <a:t>延迟：</a:t>
            </a:r>
            <a:r>
              <a:rPr lang="en-US" altLang="zh-CN" sz="1400" dirty="0" smtClean="0"/>
              <a:t>50 ~ 1000</a:t>
            </a:r>
            <a:r>
              <a:rPr lang="zh-CN" altLang="en-US" sz="1400" dirty="0" smtClean="0"/>
              <a:t>毫秒，实时带宽</a:t>
            </a:r>
            <a:r>
              <a:rPr lang="en-US" altLang="zh-CN" sz="1400" dirty="0" smtClean="0"/>
              <a:t>: 100kbs,</a:t>
            </a:r>
            <a:r>
              <a:rPr lang="zh-CN" altLang="en-US" sz="1400" dirty="0" smtClean="0">
                <a:solidFill>
                  <a:schemeClr val="tx1"/>
                </a:solidFill>
              </a:rPr>
              <a:t>信号无衰减的情况</a:t>
            </a:r>
            <a:r>
              <a:rPr lang="zh-CN" altLang="en-US" sz="1400" dirty="0" smtClean="0"/>
              <a:t>下基本可以实时语音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4G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 smtClean="0"/>
              <a:t>延迟：</a:t>
            </a:r>
            <a:r>
              <a:rPr lang="en-US" altLang="zh-CN" sz="1400" dirty="0" smtClean="0"/>
              <a:t>30 ~ 800</a:t>
            </a:r>
            <a:r>
              <a:rPr lang="zh-CN" altLang="en-US" sz="1400" dirty="0" smtClean="0"/>
              <a:t>毫秒，实时带宽</a:t>
            </a:r>
            <a:r>
              <a:rPr lang="en-US" altLang="zh-CN" sz="1400" dirty="0" smtClean="0"/>
              <a:t>:1 ~ 10mbs,</a:t>
            </a:r>
            <a:r>
              <a:rPr lang="zh-CN" altLang="en-US" sz="1400" dirty="0" smtClean="0"/>
              <a:t>信号</a:t>
            </a:r>
            <a:r>
              <a:rPr lang="zh-CN" altLang="en-US" sz="1400" dirty="0">
                <a:solidFill>
                  <a:schemeClr val="tx1"/>
                </a:solidFill>
              </a:rPr>
              <a:t>衰</a:t>
            </a:r>
            <a:r>
              <a:rPr lang="zh-CN" altLang="en-US" sz="1400" dirty="0" smtClean="0"/>
              <a:t>减</a:t>
            </a:r>
            <a:r>
              <a:rPr lang="zh-CN" altLang="en-US" sz="1400" dirty="0" smtClean="0">
                <a:solidFill>
                  <a:schemeClr val="tx1"/>
                </a:solidFill>
              </a:rPr>
              <a:t>不严重</a:t>
            </a:r>
            <a:r>
              <a:rPr lang="zh-CN" altLang="en-US" sz="1400" dirty="0" smtClean="0"/>
              <a:t>情况下可以进行实时语音</a:t>
            </a:r>
            <a:endParaRPr lang="en-US" altLang="zh-CN" sz="1400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WIFI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 smtClean="0"/>
              <a:t>延迟：</a:t>
            </a:r>
            <a:r>
              <a:rPr lang="en-US" altLang="zh-CN" sz="1400" dirty="0" smtClean="0"/>
              <a:t>1~ 300</a:t>
            </a:r>
            <a:r>
              <a:rPr lang="zh-CN" altLang="en-US" sz="1400" dirty="0" smtClean="0"/>
              <a:t>毫秒，实时带宽</a:t>
            </a:r>
            <a:r>
              <a:rPr lang="en-US" altLang="zh-CN" sz="1400" dirty="0" smtClean="0"/>
              <a:t>:10 ~ 50mbs,</a:t>
            </a:r>
            <a:r>
              <a:rPr lang="zh-CN" altLang="en-US" sz="1400" dirty="0" smtClean="0"/>
              <a:t>可以进行实时语音，</a:t>
            </a:r>
            <a:r>
              <a:rPr lang="zh-CN" altLang="en-US" sz="1400" dirty="0" smtClean="0">
                <a:solidFill>
                  <a:schemeClr val="tx1"/>
                </a:solidFill>
              </a:rPr>
              <a:t>但要防止恶意带宽抢占，信号衰减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531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068482" y="584196"/>
            <a:ext cx="10515600" cy="6627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无线网络问题：解决方法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295400" y="1261957"/>
            <a:ext cx="5934075" cy="39941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2G</a:t>
            </a:r>
            <a:r>
              <a:rPr lang="zh-CN" altLang="en-US" sz="2400" dirty="0" smtClean="0"/>
              <a:t>问题</a:t>
            </a:r>
            <a:endParaRPr lang="en-US" altLang="zh-CN" sz="2400" dirty="0" smtClean="0"/>
          </a:p>
          <a:p>
            <a:pPr marL="457200" lvl="1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zh-CN" altLang="en-US" sz="1400" dirty="0" smtClean="0">
                <a:solidFill>
                  <a:schemeClr val="tx1"/>
                </a:solidFill>
              </a:rPr>
              <a:t>提示拒绝服务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/>
              <a:t>本地</a:t>
            </a:r>
            <a:r>
              <a:rPr lang="zh-CN" altLang="en-US" sz="2400" dirty="0" smtClean="0"/>
              <a:t>拥塞问题</a:t>
            </a:r>
            <a:endParaRPr lang="en-US" altLang="zh-CN" sz="2400" dirty="0" smtClean="0"/>
          </a:p>
          <a:p>
            <a:pPr marL="0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en-US" altLang="zh-CN" sz="1400" dirty="0" smtClean="0"/>
              <a:t>         </a:t>
            </a:r>
            <a:r>
              <a:rPr lang="zh-CN" altLang="en-US" sz="1400" dirty="0" smtClean="0"/>
              <a:t>在终端上</a:t>
            </a:r>
            <a:r>
              <a:rPr lang="zh-CN" altLang="en-US" sz="1400" dirty="0"/>
              <a:t>实现检测</a:t>
            </a:r>
            <a:r>
              <a:rPr lang="zh-CN" altLang="en-US" sz="1400" dirty="0" smtClean="0"/>
              <a:t>网络拥塞机制和</a:t>
            </a:r>
            <a:r>
              <a:rPr lang="en-US" altLang="zh-CN" sz="1400" dirty="0" smtClean="0"/>
              <a:t>QOS</a:t>
            </a:r>
            <a:r>
              <a:rPr lang="zh-CN" altLang="en-US" sz="1400" dirty="0"/>
              <a:t>策略栈来</a:t>
            </a:r>
            <a:r>
              <a:rPr lang="zh-CN" altLang="en-US" sz="1400" dirty="0" smtClean="0"/>
              <a:t>减少拥塞程度</a:t>
            </a:r>
            <a:endParaRPr lang="en-US" altLang="zh-CN" sz="1400" dirty="0"/>
          </a:p>
          <a:p>
            <a:pPr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带宽问题</a:t>
            </a:r>
            <a:endParaRPr lang="en-US" altLang="zh-CN" sz="2400" dirty="0" smtClean="0"/>
          </a:p>
          <a:p>
            <a:pPr marL="457200" lvl="1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zh-CN" altLang="en-US" sz="1400" dirty="0" smtClean="0"/>
              <a:t>自适应多种码率的编码器切换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lvl="1" indent="0">
              <a:buNone/>
            </a:pP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5" y="1246976"/>
            <a:ext cx="2757926" cy="36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5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2">
      <a:dk1>
        <a:srgbClr val="3F3F3F"/>
      </a:dk1>
      <a:lt1>
        <a:srgbClr val="FFFFFF"/>
      </a:lt1>
      <a:dk2>
        <a:srgbClr val="A5A5A5"/>
      </a:dk2>
      <a:lt2>
        <a:srgbClr val="FFFFFF"/>
      </a:lt2>
      <a:accent1>
        <a:srgbClr val="00B0F0"/>
      </a:accent1>
      <a:accent2>
        <a:srgbClr val="92D050"/>
      </a:accent2>
      <a:accent3>
        <a:srgbClr val="FFC000"/>
      </a:accent3>
      <a:accent4>
        <a:srgbClr val="E7E6E6"/>
      </a:accent4>
      <a:accent5>
        <a:srgbClr val="4472C4"/>
      </a:accent5>
      <a:accent6>
        <a:srgbClr val="92D050"/>
      </a:accent6>
      <a:hlink>
        <a:srgbClr val="00B0F0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细微固体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 rtlCol="0">
        <a:spAutoFit/>
      </a:bodyPr>
      <a:lstStyle>
        <a:defPPr>
          <a:defRPr dirty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13157</TotalTime>
  <Words>1082</Words>
  <Application>Microsoft Office PowerPoint</Application>
  <PresentationFormat>自定义</PresentationFormat>
  <Paragraphs>222</Paragraphs>
  <Slides>33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主题</vt:lpstr>
      <vt:lpstr>高可用实时语音系统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GIAC 全球互联网架构大会</dc:title>
  <dc:creator>test</dc:creator>
  <cp:lastModifiedBy>admin</cp:lastModifiedBy>
  <cp:revision>512</cp:revision>
  <dcterms:created xsi:type="dcterms:W3CDTF">2016-09-20T04:17:00Z</dcterms:created>
  <dcterms:modified xsi:type="dcterms:W3CDTF">2016-12-13T02:10:55Z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